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6" r:id="rId20"/>
    <p:sldId id="275" r:id="rId21"/>
    <p:sldId id="274" r:id="rId22"/>
    <p:sldId id="273" r:id="rId23"/>
    <p:sldId id="272" r:id="rId24"/>
  </p:sldIdLst>
  <p:sldSz cx="12188825" cy="6858000"/>
  <p:notesSz cx="6858000" cy="9144000"/>
  <p:defaultTextStyle>
    <a:defPPr rtl="0">
      <a:defRPr lang="cs-cz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0293EF76-8D01-4515-9FE2-AEA7EC1AFF72}">
          <p14:sldIdLst>
            <p14:sldId id="257"/>
            <p14:sldId id="258"/>
            <p14:sldId id="259"/>
            <p14:sldId id="260"/>
            <p14:sldId id="261"/>
          </p14:sldIdLst>
        </p14:section>
        <p14:section name="Oddíl bez názvu" id="{23D68BFA-2C85-4141-813D-74CDF0AA3FA8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6"/>
            <p14:sldId id="275"/>
            <p14:sldId id="274"/>
            <p14:sldId id="273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9BCD87-76D8-407C-BE86-C86D32A25B29}" v="6" dt="2022-12-31T14:03:27.918"/>
    <p1510:client id="{9F0F5C8E-D2FC-4FED-A33D-31A1835FD5B4}" v="35" dt="2023-01-02T15:44:30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4483" autoAdjust="0"/>
  </p:normalViewPr>
  <p:slideViewPr>
    <p:cSldViewPr>
      <p:cViewPr varScale="1">
        <p:scale>
          <a:sx n="107" d="100"/>
          <a:sy n="107" d="100"/>
        </p:scale>
        <p:origin x="636" y="10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6" d="100"/>
          <a:sy n="96" d="100"/>
        </p:scale>
        <p:origin x="364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92DAF1D-8F38-49AC-B404-1337A10650DD}" type="datetime1">
              <a:rPr lang="cs-CZ" smtClean="0"/>
              <a:t>02.01.2023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cs-CZ" smtClean="0"/>
              <a:pPr algn="r" rtl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084BE0D-C9E9-4F18-B817-2DBEF890598A}" type="datetime1">
              <a:rPr lang="cs-CZ" smtClean="0"/>
              <a:pPr/>
              <a:t>02.01.2023</a:t>
            </a:fld>
            <a:endParaRPr lang="cs-CZ" dirty="0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cs-CZ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3EBA5BD7-F043-4D1B-AA17-CD412FC534DE}" type="slidenum">
              <a:rPr lang="cs-CZ" smtClean="0"/>
              <a:pPr algn="r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s.wikipedia.org/wiki/Guido_van_Rossum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Code_readability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52411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Nazej</a:t>
            </a:r>
            <a:r>
              <a:rPr lang="cs-CZ" dirty="0"/>
              <a:t> funkce proměna </a:t>
            </a:r>
            <a:r>
              <a:rPr lang="cs-CZ" dirty="0" err="1"/>
              <a:t>parametri</a:t>
            </a:r>
            <a:r>
              <a:rPr lang="cs-CZ" dirty="0"/>
              <a:t> (</a:t>
            </a:r>
            <a:r>
              <a:rPr lang="cs-CZ" dirty="0" err="1"/>
              <a:t>hodnata</a:t>
            </a:r>
            <a:r>
              <a:rPr lang="cs-CZ" dirty="0"/>
              <a:t>)</a:t>
            </a:r>
          </a:p>
          <a:p>
            <a:r>
              <a:rPr lang="cs-CZ" dirty="0" err="1"/>
              <a:t>Hodnata</a:t>
            </a:r>
            <a:r>
              <a:rPr lang="cs-CZ" dirty="0"/>
              <a:t> muže byt proměna</a:t>
            </a:r>
          </a:p>
          <a:p>
            <a:r>
              <a:rPr lang="cs-CZ" dirty="0"/>
              <a:t>i se </a:t>
            </a:r>
            <a:r>
              <a:rPr lang="cs-CZ" dirty="0" err="1"/>
              <a:t>obvikle</a:t>
            </a:r>
            <a:r>
              <a:rPr lang="cs-CZ" dirty="0"/>
              <a:t> </a:t>
            </a:r>
            <a:r>
              <a:rPr lang="cs-CZ" dirty="0" err="1"/>
              <a:t>davá</a:t>
            </a:r>
            <a:r>
              <a:rPr lang="cs-CZ" dirty="0"/>
              <a:t> jako </a:t>
            </a:r>
            <a:r>
              <a:rPr lang="cs-CZ" dirty="0" err="1"/>
              <a:t>proměná</a:t>
            </a:r>
            <a:r>
              <a:rPr lang="cs-CZ" dirty="0"/>
              <a:t> do </a:t>
            </a:r>
            <a:r>
              <a:rPr lang="cs-CZ" dirty="0" err="1"/>
              <a:t>foru</a:t>
            </a:r>
            <a:endParaRPr lang="cs-CZ" dirty="0"/>
          </a:p>
          <a:p>
            <a:r>
              <a:rPr lang="cs-CZ" dirty="0"/>
              <a:t>(</a:t>
            </a:r>
            <a:r>
              <a:rPr lang="cs-CZ" dirty="0" err="1"/>
              <a:t>Ja</a:t>
            </a:r>
            <a:r>
              <a:rPr lang="cs-CZ" dirty="0"/>
              <a:t> mam chybu kvůli </a:t>
            </a:r>
            <a:r>
              <a:rPr lang="cs-CZ" dirty="0" err="1"/>
              <a:t>nedefinovadímu</a:t>
            </a:r>
            <a:r>
              <a:rPr lang="cs-CZ" dirty="0"/>
              <a:t> n)</a:t>
            </a:r>
          </a:p>
          <a:p>
            <a:r>
              <a:rPr lang="cs-CZ" dirty="0"/>
              <a:t>To  znění </a:t>
            </a:r>
            <a:r>
              <a:rPr lang="cs-CZ" dirty="0" err="1"/>
              <a:t>vypis</a:t>
            </a:r>
            <a:r>
              <a:rPr lang="cs-CZ" dirty="0"/>
              <a:t> i (bude 5)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95326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Název funkce </a:t>
            </a:r>
            <a:r>
              <a:rPr lang="cs-CZ" dirty="0" err="1"/>
              <a:t>podnimka</a:t>
            </a:r>
            <a:r>
              <a:rPr lang="cs-CZ" dirty="0"/>
              <a:t> to je </a:t>
            </a:r>
            <a:r>
              <a:rPr lang="cs-CZ" dirty="0" err="1"/>
              <a:t>ez</a:t>
            </a:r>
            <a:endParaRPr lang="cs-CZ" dirty="0"/>
          </a:p>
          <a:p>
            <a:r>
              <a:rPr lang="cs-CZ" dirty="0" err="1"/>
              <a:t>Použivame</a:t>
            </a:r>
            <a:r>
              <a:rPr lang="cs-CZ" dirty="0"/>
              <a:t> </a:t>
            </a:r>
            <a:r>
              <a:rPr lang="cs-CZ" dirty="0" err="1"/>
              <a:t>logicke</a:t>
            </a:r>
            <a:r>
              <a:rPr lang="cs-CZ" dirty="0"/>
              <a:t> </a:t>
            </a:r>
            <a:r>
              <a:rPr lang="cs-CZ" dirty="0" err="1"/>
              <a:t>operatory</a:t>
            </a:r>
            <a:r>
              <a:rPr lang="cs-CZ" dirty="0"/>
              <a:t> </a:t>
            </a:r>
          </a:p>
          <a:p>
            <a:r>
              <a:rPr lang="cs-CZ" dirty="0"/>
              <a:t>V podmínce musíme </a:t>
            </a:r>
            <a:r>
              <a:rPr lang="cs-CZ" dirty="0" err="1"/>
              <a:t>pouzit</a:t>
            </a:r>
            <a:r>
              <a:rPr lang="cs-CZ" dirty="0"/>
              <a:t> proměnou jinak je </a:t>
            </a:r>
            <a:r>
              <a:rPr lang="cs-CZ" dirty="0" err="1"/>
              <a:t>cykl</a:t>
            </a:r>
            <a:r>
              <a:rPr lang="cs-CZ" dirty="0"/>
              <a:t> nekoneční</a:t>
            </a:r>
          </a:p>
          <a:p>
            <a:r>
              <a:rPr lang="cs-CZ" dirty="0" err="1"/>
              <a:t>Zapis</a:t>
            </a:r>
            <a:r>
              <a:rPr lang="cs-CZ" dirty="0"/>
              <a:t> a -= 1 ==== a = a - 1 </a:t>
            </a:r>
          </a:p>
          <a:p>
            <a:r>
              <a:rPr lang="cs-CZ" dirty="0"/>
              <a:t>Proč je </a:t>
            </a:r>
            <a:r>
              <a:rPr lang="cs-CZ" dirty="0" err="1"/>
              <a:t>druhej</a:t>
            </a:r>
            <a:r>
              <a:rPr lang="cs-CZ" dirty="0"/>
              <a:t> </a:t>
            </a:r>
            <a:r>
              <a:rPr lang="cs-CZ" dirty="0" err="1"/>
              <a:t>obrazek</a:t>
            </a:r>
            <a:r>
              <a:rPr lang="cs-CZ" dirty="0"/>
              <a:t> blbost(není </a:t>
            </a:r>
            <a:r>
              <a:rPr lang="cs-CZ" dirty="0" err="1"/>
              <a:t>optimalní</a:t>
            </a:r>
            <a:r>
              <a:rPr lang="cs-CZ" dirty="0"/>
              <a:t>)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88449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List je </a:t>
            </a:r>
            <a:r>
              <a:rPr lang="cs-CZ" dirty="0" err="1"/>
              <a:t>datovi</a:t>
            </a:r>
            <a:r>
              <a:rPr lang="cs-CZ" dirty="0"/>
              <a:t> typ proděna </a:t>
            </a:r>
            <a:r>
              <a:rPr lang="cs-CZ" dirty="0" err="1"/>
              <a:t>odsahujíci</a:t>
            </a:r>
            <a:r>
              <a:rPr lang="cs-CZ" dirty="0"/>
              <a:t> </a:t>
            </a:r>
            <a:r>
              <a:rPr lang="cs-CZ" dirty="0" err="1"/>
              <a:t>vyc</a:t>
            </a:r>
            <a:r>
              <a:rPr lang="cs-CZ" dirty="0"/>
              <a:t> </a:t>
            </a:r>
            <a:r>
              <a:rPr lang="cs-CZ" dirty="0" err="1"/>
              <a:t>proměních</a:t>
            </a:r>
            <a:endParaRPr lang="cs-CZ" dirty="0"/>
          </a:p>
          <a:p>
            <a:r>
              <a:rPr lang="cs-CZ" dirty="0"/>
              <a:t>Index </a:t>
            </a:r>
            <a:r>
              <a:rPr lang="cs-CZ" dirty="0" err="1"/>
              <a:t>začina</a:t>
            </a:r>
            <a:r>
              <a:rPr lang="cs-CZ" dirty="0"/>
              <a:t> 0 </a:t>
            </a:r>
          </a:p>
          <a:p>
            <a:r>
              <a:rPr lang="cs-CZ" dirty="0"/>
              <a:t>List muže byt v listu</a:t>
            </a:r>
          </a:p>
          <a:p>
            <a:r>
              <a:rPr lang="cs-CZ" dirty="0" err="1"/>
              <a:t>Zavorky</a:t>
            </a:r>
            <a:r>
              <a:rPr lang="cs-CZ" dirty="0"/>
              <a:t> </a:t>
            </a:r>
            <a:r>
              <a:rPr lang="cs-CZ" dirty="0" err="1"/>
              <a:t>pravi</a:t>
            </a:r>
            <a:r>
              <a:rPr lang="cs-CZ" dirty="0"/>
              <a:t> alt + f </a:t>
            </a:r>
            <a:r>
              <a:rPr lang="cs-CZ" dirty="0" err="1"/>
              <a:t>pravi</a:t>
            </a:r>
            <a:r>
              <a:rPr lang="cs-CZ" dirty="0"/>
              <a:t> alt + g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60050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Do </a:t>
            </a:r>
            <a:r>
              <a:rPr lang="cs-CZ" dirty="0" err="1"/>
              <a:t>printu</a:t>
            </a:r>
            <a:r>
              <a:rPr lang="cs-CZ" dirty="0"/>
              <a:t> </a:t>
            </a:r>
            <a:r>
              <a:rPr lang="cs-CZ" dirty="0" err="1"/>
              <a:t>jmeno</a:t>
            </a:r>
            <a:r>
              <a:rPr lang="cs-CZ" dirty="0"/>
              <a:t> listu [index]bez </a:t>
            </a:r>
            <a:r>
              <a:rPr lang="cs-CZ" dirty="0" err="1"/>
              <a:t>čarky</a:t>
            </a:r>
            <a:r>
              <a:rPr lang="cs-CZ" dirty="0"/>
              <a:t> [index další]</a:t>
            </a:r>
          </a:p>
          <a:p>
            <a:r>
              <a:rPr lang="cs-CZ" dirty="0" err="1"/>
              <a:t>Mužeme</a:t>
            </a:r>
            <a:r>
              <a:rPr lang="cs-CZ" dirty="0"/>
              <a:t> jako u </a:t>
            </a:r>
            <a:r>
              <a:rPr lang="cs-CZ" dirty="0" err="1"/>
              <a:t>foru</a:t>
            </a:r>
            <a:r>
              <a:rPr lang="cs-CZ" dirty="0"/>
              <a:t> [0:2] až nato že :</a:t>
            </a:r>
          </a:p>
          <a:p>
            <a:r>
              <a:rPr lang="cs-CZ" dirty="0"/>
              <a:t>List muže byt místo </a:t>
            </a:r>
            <a:r>
              <a:rPr lang="cs-CZ" dirty="0" err="1"/>
              <a:t>range</a:t>
            </a:r>
            <a:endParaRPr lang="cs-CZ" dirty="0"/>
          </a:p>
          <a:p>
            <a:r>
              <a:rPr lang="cs-CZ" dirty="0"/>
              <a:t>Beno jenom </a:t>
            </a:r>
            <a:r>
              <a:rPr lang="cs-CZ" dirty="0" err="1"/>
              <a:t>jmeno</a:t>
            </a:r>
            <a:r>
              <a:rPr lang="cs-CZ" dirty="0"/>
              <a:t> pro </a:t>
            </a:r>
            <a:r>
              <a:rPr lang="cs-CZ" dirty="0" err="1"/>
              <a:t>celi</a:t>
            </a:r>
            <a:r>
              <a:rPr lang="cs-CZ" dirty="0"/>
              <a:t> list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32622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Takhle se dají </a:t>
            </a:r>
            <a:r>
              <a:rPr lang="cs-CZ" dirty="0" err="1"/>
              <a:t>měmit</a:t>
            </a:r>
            <a:r>
              <a:rPr lang="cs-CZ" dirty="0"/>
              <a:t> </a:t>
            </a:r>
            <a:r>
              <a:rPr lang="cs-CZ" dirty="0" err="1"/>
              <a:t>hodnoti</a:t>
            </a:r>
            <a:r>
              <a:rPr lang="cs-CZ" dirty="0"/>
              <a:t> při </a:t>
            </a:r>
            <a:r>
              <a:rPr lang="cs-CZ" dirty="0" err="1"/>
              <a:t>děhu</a:t>
            </a:r>
            <a:r>
              <a:rPr lang="cs-CZ" dirty="0"/>
              <a:t> programu</a:t>
            </a:r>
          </a:p>
          <a:p>
            <a:r>
              <a:rPr lang="cs-CZ" dirty="0"/>
              <a:t>Takhle se maže index </a:t>
            </a:r>
            <a:r>
              <a:rPr lang="cs-CZ" dirty="0" err="1"/>
              <a:t>ps</a:t>
            </a:r>
            <a:r>
              <a:rPr lang="cs-CZ" dirty="0"/>
              <a:t> zbylí se </a:t>
            </a:r>
            <a:r>
              <a:rPr lang="cs-CZ" dirty="0" err="1"/>
              <a:t>posumou</a:t>
            </a:r>
            <a:endParaRPr lang="cs-CZ" dirty="0"/>
          </a:p>
          <a:p>
            <a:r>
              <a:rPr lang="cs-CZ" dirty="0"/>
              <a:t>Poslední je ukázka </a:t>
            </a:r>
            <a:r>
              <a:rPr lang="cs-CZ" dirty="0" err="1"/>
              <a:t>pridaní</a:t>
            </a:r>
            <a:r>
              <a:rPr lang="cs-CZ" dirty="0"/>
              <a:t> indexu „da“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20729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Sep</a:t>
            </a:r>
            <a:r>
              <a:rPr lang="cs-CZ" dirty="0"/>
              <a:t>=„“ je </a:t>
            </a:r>
            <a:r>
              <a:rPr lang="cs-CZ" dirty="0" err="1"/>
              <a:t>mezmezery</a:t>
            </a:r>
            <a:endParaRPr lang="cs-CZ" dirty="0"/>
          </a:p>
          <a:p>
            <a:r>
              <a:rPr lang="cs-CZ" dirty="0"/>
              <a:t>End= konec </a:t>
            </a:r>
            <a:r>
              <a:rPr lang="cs-CZ" dirty="0" err="1"/>
              <a:t>hlašky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41841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Type=ukazuje datoví typ</a:t>
            </a:r>
          </a:p>
          <a:p>
            <a:r>
              <a:rPr lang="cs-CZ" dirty="0"/>
              <a:t>Len= počet znaku u listu </a:t>
            </a:r>
            <a:r>
              <a:rPr lang="cs-CZ" dirty="0" err="1"/>
              <a:t>vypisu</a:t>
            </a:r>
            <a:r>
              <a:rPr lang="cs-CZ" dirty="0"/>
              <a:t> je počet indexu</a:t>
            </a:r>
          </a:p>
          <a:p>
            <a:endParaRPr lang="cs-CZ" dirty="0"/>
          </a:p>
          <a:p>
            <a:r>
              <a:rPr lang="cs-CZ" dirty="0" err="1"/>
              <a:t>Round</a:t>
            </a:r>
            <a:r>
              <a:rPr lang="cs-CZ" dirty="0"/>
              <a:t>= zaokrouhli na cele </a:t>
            </a:r>
            <a:r>
              <a:rPr lang="cs-CZ" dirty="0" err="1"/>
              <a:t>čislo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57891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Ustringu</a:t>
            </a:r>
            <a:r>
              <a:rPr lang="cs-CZ" dirty="0"/>
              <a:t> podle prvního posledního </a:t>
            </a:r>
            <a:r>
              <a:rPr lang="cs-CZ" dirty="0" err="1"/>
              <a:t>pismene</a:t>
            </a:r>
            <a:r>
              <a:rPr lang="cs-CZ" dirty="0"/>
              <a:t> abecedně když </a:t>
            </a:r>
            <a:r>
              <a:rPr lang="cs-CZ" dirty="0" err="1"/>
              <a:t>stejne</a:t>
            </a:r>
            <a:r>
              <a:rPr lang="cs-CZ" dirty="0"/>
              <a:t> podle druhých atd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41839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Sorted</a:t>
            </a:r>
            <a:r>
              <a:rPr lang="cs-CZ" dirty="0"/>
              <a:t>= </a:t>
            </a:r>
            <a:r>
              <a:rPr lang="cs-CZ" dirty="0" err="1"/>
              <a:t>stouvma</a:t>
            </a:r>
            <a:r>
              <a:rPr lang="cs-CZ" dirty="0"/>
              <a:t> </a:t>
            </a:r>
            <a:r>
              <a:rPr lang="cs-CZ" dirty="0" err="1"/>
              <a:t>mali</a:t>
            </a:r>
            <a:r>
              <a:rPr lang="cs-CZ" dirty="0"/>
              <a:t> /</a:t>
            </a:r>
            <a:r>
              <a:rPr lang="cs-CZ" dirty="0" err="1"/>
              <a:t>velky</a:t>
            </a:r>
            <a:r>
              <a:rPr lang="cs-CZ" dirty="0"/>
              <a:t> u </a:t>
            </a:r>
            <a:r>
              <a:rPr lang="cs-CZ" dirty="0" err="1"/>
              <a:t>stringu</a:t>
            </a:r>
            <a:r>
              <a:rPr lang="cs-CZ" dirty="0"/>
              <a:t> abecedně</a:t>
            </a:r>
          </a:p>
          <a:p>
            <a:r>
              <a:rPr lang="cs-CZ" dirty="0"/>
              <a:t>Sum nechce </a:t>
            </a:r>
            <a:r>
              <a:rPr lang="cs-CZ" dirty="0" err="1"/>
              <a:t>integeri</a:t>
            </a:r>
            <a:r>
              <a:rPr lang="cs-CZ" dirty="0"/>
              <a:t> </a:t>
            </a:r>
            <a:r>
              <a:rPr lang="cs-CZ" dirty="0" err="1"/>
              <a:t>zadavejte</a:t>
            </a:r>
            <a:r>
              <a:rPr lang="cs-CZ" dirty="0"/>
              <a:t> </a:t>
            </a:r>
            <a:r>
              <a:rPr lang="cs-CZ"/>
              <a:t>v listu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21133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Je programovací jazyk roku 1991 byl navrhnut 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cs-CZ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Guido van Rossum"/>
              </a:rPr>
              <a:t>Guido van </a:t>
            </a:r>
            <a:r>
              <a:rPr lang="cs-CZ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Guido van Rossum"/>
              </a:rPr>
              <a:t>Rossum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klade důraz na </a:t>
            </a:r>
            <a:r>
              <a:rPr lang="pl-PL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čitelnost kódu</a:t>
            </a:r>
            <a:endParaRPr lang="pl-PL" b="0" i="0" u="none" strike="noStrike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Je jednoduchy na pochochopeni sintaxe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Jako u většini kod postupuje v hora dolu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63045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String</a:t>
            </a:r>
            <a:r>
              <a:rPr lang="cs-CZ" dirty="0"/>
              <a:t> pro znaky</a:t>
            </a:r>
          </a:p>
          <a:p>
            <a:r>
              <a:rPr lang="cs-CZ" dirty="0" err="1"/>
              <a:t>Integer</a:t>
            </a:r>
            <a:r>
              <a:rPr lang="cs-CZ" dirty="0"/>
              <a:t> pro </a:t>
            </a:r>
            <a:r>
              <a:rPr lang="cs-CZ" dirty="0" err="1"/>
              <a:t>čisla</a:t>
            </a:r>
            <a:endParaRPr lang="cs-CZ" dirty="0"/>
          </a:p>
          <a:p>
            <a:r>
              <a:rPr lang="cs-CZ" dirty="0" err="1"/>
              <a:t>Boolin</a:t>
            </a:r>
            <a:r>
              <a:rPr lang="cs-CZ" dirty="0"/>
              <a:t> pro pravdu / lež1 / 0</a:t>
            </a:r>
          </a:p>
          <a:p>
            <a:r>
              <a:rPr lang="cs-CZ" dirty="0"/>
              <a:t>Další jako </a:t>
            </a:r>
            <a:r>
              <a:rPr lang="cs-CZ" dirty="0" err="1"/>
              <a:t>float</a:t>
            </a:r>
            <a:r>
              <a:rPr lang="cs-CZ" dirty="0"/>
              <a:t> pro desetina </a:t>
            </a:r>
            <a:r>
              <a:rPr lang="cs-CZ" dirty="0" err="1"/>
              <a:t>čisla</a:t>
            </a:r>
            <a:r>
              <a:rPr lang="cs-CZ" dirty="0"/>
              <a:t> </a:t>
            </a:r>
          </a:p>
          <a:p>
            <a:r>
              <a:rPr lang="cs-CZ" dirty="0" err="1"/>
              <a:t>Proměné</a:t>
            </a:r>
            <a:r>
              <a:rPr lang="cs-CZ" dirty="0"/>
              <a:t> vytváříme </a:t>
            </a:r>
            <a:r>
              <a:rPr lang="cs-CZ" dirty="0" err="1"/>
              <a:t>jmeno</a:t>
            </a:r>
            <a:r>
              <a:rPr lang="cs-CZ" dirty="0"/>
              <a:t> </a:t>
            </a:r>
            <a:r>
              <a:rPr lang="cs-CZ" dirty="0" err="1"/>
              <a:t>proměne</a:t>
            </a:r>
            <a:r>
              <a:rPr lang="cs-CZ" dirty="0"/>
              <a:t> = hodnota </a:t>
            </a:r>
          </a:p>
          <a:p>
            <a:r>
              <a:rPr lang="cs-CZ" dirty="0"/>
              <a:t>NEMUSIME DEFINOVAT TIP </a:t>
            </a:r>
            <a:r>
              <a:rPr lang="cs-CZ" dirty="0" err="1"/>
              <a:t>PROMěNé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0004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Ne </a:t>
            </a:r>
            <a:r>
              <a:rPr lang="cs-CZ" dirty="0" err="1"/>
              <a:t>mezeri</a:t>
            </a:r>
            <a:r>
              <a:rPr lang="cs-CZ" dirty="0"/>
              <a:t> v nazvu</a:t>
            </a:r>
          </a:p>
          <a:p>
            <a:r>
              <a:rPr lang="cs-CZ" dirty="0" err="1"/>
              <a:t>Jide</a:t>
            </a:r>
            <a:r>
              <a:rPr lang="cs-CZ" dirty="0"/>
              <a:t> </a:t>
            </a:r>
            <a:r>
              <a:rPr lang="cs-CZ" dirty="0" err="1"/>
              <a:t>jmena</a:t>
            </a:r>
            <a:r>
              <a:rPr lang="cs-CZ" dirty="0"/>
              <a:t> </a:t>
            </a:r>
          </a:p>
          <a:p>
            <a:r>
              <a:rPr lang="cs-CZ" dirty="0"/>
              <a:t>Za “ </a:t>
            </a:r>
            <a:r>
              <a:rPr lang="cs-CZ" dirty="0" err="1"/>
              <a:t>nis</a:t>
            </a:r>
            <a:r>
              <a:rPr lang="cs-CZ" dirty="0"/>
              <a:t> nepiš </a:t>
            </a:r>
          </a:p>
          <a:p>
            <a:r>
              <a:rPr lang="cs-CZ" dirty="0"/>
              <a:t>Mali t</a:t>
            </a:r>
          </a:p>
          <a:p>
            <a:r>
              <a:rPr lang="cs-CZ" dirty="0"/>
              <a:t>Znak číslo NE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69883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Muže </a:t>
            </a:r>
            <a:r>
              <a:rPr lang="cs-CZ" dirty="0" err="1"/>
              <a:t>te</a:t>
            </a:r>
            <a:r>
              <a:rPr lang="cs-CZ" dirty="0"/>
              <a:t> i </a:t>
            </a:r>
            <a:r>
              <a:rPr lang="cs-CZ" dirty="0" err="1"/>
              <a:t>print</a:t>
            </a:r>
            <a:r>
              <a:rPr lang="cs-CZ" dirty="0"/>
              <a:t> (““)</a:t>
            </a:r>
          </a:p>
          <a:p>
            <a:r>
              <a:rPr lang="cs-CZ" dirty="0" err="1"/>
              <a:t>Ps</a:t>
            </a:r>
            <a:r>
              <a:rPr lang="cs-CZ" dirty="0"/>
              <a:t>: </a:t>
            </a:r>
            <a:r>
              <a:rPr lang="cs-CZ" dirty="0" err="1"/>
              <a:t>mezernik</a:t>
            </a:r>
            <a:r>
              <a:rPr lang="cs-CZ" dirty="0"/>
              <a:t> je znak</a:t>
            </a:r>
          </a:p>
          <a:p>
            <a:r>
              <a:rPr lang="cs-CZ" dirty="0" err="1"/>
              <a:t>Erory</a:t>
            </a:r>
            <a:r>
              <a:rPr lang="cs-CZ" dirty="0"/>
              <a:t> v Pythonu jsou </a:t>
            </a:r>
            <a:r>
              <a:rPr lang="cs-CZ" dirty="0" err="1"/>
              <a:t>rozdelení</a:t>
            </a:r>
            <a:r>
              <a:rPr lang="cs-CZ" dirty="0"/>
              <a:t> a </a:t>
            </a:r>
            <a:r>
              <a:rPr lang="cs-CZ" dirty="0" err="1"/>
              <a:t>dase</a:t>
            </a:r>
            <a:r>
              <a:rPr lang="cs-CZ" dirty="0"/>
              <a:t> s nimi pracovat “</a:t>
            </a:r>
            <a:r>
              <a:rPr lang="cs-CZ" dirty="0" err="1"/>
              <a:t>try</a:t>
            </a:r>
            <a:r>
              <a:rPr lang="cs-CZ" dirty="0"/>
              <a:t>“</a:t>
            </a:r>
          </a:p>
          <a:p>
            <a:r>
              <a:rPr lang="cs-CZ" dirty="0" err="1"/>
              <a:t>Print</a:t>
            </a:r>
            <a:r>
              <a:rPr lang="cs-CZ" dirty="0"/>
              <a:t> muže myt , </a:t>
            </a:r>
            <a:r>
              <a:rPr lang="cs-CZ" dirty="0" err="1"/>
              <a:t>print</a:t>
            </a:r>
            <a:r>
              <a:rPr lang="cs-CZ" dirty="0"/>
              <a:t> </a:t>
            </a:r>
            <a:r>
              <a:rPr lang="cs-CZ" dirty="0" err="1"/>
              <a:t>dve</a:t>
            </a:r>
            <a:r>
              <a:rPr lang="cs-CZ" dirty="0"/>
              <a:t> </a:t>
            </a:r>
            <a:r>
              <a:rPr lang="cs-CZ" dirty="0" err="1"/>
              <a:t>veci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98413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Logicke</a:t>
            </a:r>
            <a:r>
              <a:rPr lang="cs-CZ" dirty="0"/>
              <a:t> </a:t>
            </a:r>
            <a:r>
              <a:rPr lang="cs-CZ" dirty="0" err="1"/>
              <a:t>operatory</a:t>
            </a:r>
            <a:r>
              <a:rPr lang="cs-CZ" dirty="0"/>
              <a:t> </a:t>
            </a:r>
          </a:p>
          <a:p>
            <a:r>
              <a:rPr lang="cs-CZ" dirty="0"/>
              <a:t>== znamená shoduje se</a:t>
            </a:r>
          </a:p>
          <a:p>
            <a:r>
              <a:rPr lang="cs-CZ" dirty="0" err="1"/>
              <a:t>Ps</a:t>
            </a:r>
            <a:r>
              <a:rPr lang="cs-CZ" dirty="0"/>
              <a:t>: 62 alt 60 alt</a:t>
            </a:r>
          </a:p>
          <a:p>
            <a:r>
              <a:rPr lang="cs-CZ" dirty="0"/>
              <a:t>Else ne </a:t>
            </a:r>
            <a:r>
              <a:rPr lang="cs-CZ" dirty="0" err="1"/>
              <a:t>logicke</a:t>
            </a:r>
            <a:r>
              <a:rPr lang="cs-CZ" dirty="0"/>
              <a:t> </a:t>
            </a:r>
            <a:r>
              <a:rPr lang="cs-CZ" dirty="0" err="1"/>
              <a:t>operatory</a:t>
            </a:r>
            <a:endParaRPr lang="cs-CZ" dirty="0"/>
          </a:p>
          <a:p>
            <a:r>
              <a:rPr lang="cs-CZ" dirty="0"/>
              <a:t>Else je jedno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06279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Input je vstup uživatele do </a:t>
            </a:r>
            <a:r>
              <a:rPr lang="cs-CZ" dirty="0" err="1"/>
              <a:t>progranu</a:t>
            </a:r>
            <a:endParaRPr lang="cs-CZ" dirty="0"/>
          </a:p>
          <a:p>
            <a:r>
              <a:rPr lang="cs-CZ" dirty="0" err="1"/>
              <a:t>Inpud</a:t>
            </a:r>
            <a:r>
              <a:rPr lang="cs-CZ" dirty="0"/>
              <a:t> je </a:t>
            </a:r>
            <a:r>
              <a:rPr lang="cs-CZ" dirty="0" err="1"/>
              <a:t>promena</a:t>
            </a:r>
            <a:r>
              <a:rPr lang="cs-CZ" dirty="0"/>
              <a:t> = typ </a:t>
            </a:r>
            <a:r>
              <a:rPr lang="cs-CZ" dirty="0" err="1"/>
              <a:t>proměni</a:t>
            </a:r>
            <a:r>
              <a:rPr lang="cs-CZ" dirty="0"/>
              <a:t> (input(</a:t>
            </a:r>
            <a:r>
              <a:rPr lang="cs-CZ" dirty="0" err="1"/>
              <a:t>infornace</a:t>
            </a:r>
            <a:r>
              <a:rPr lang="cs-CZ" dirty="0"/>
              <a:t> </a:t>
            </a:r>
            <a:r>
              <a:rPr lang="cs-CZ" dirty="0" err="1"/>
              <a:t>prouživatele</a:t>
            </a:r>
            <a:r>
              <a:rPr lang="cs-CZ" dirty="0"/>
              <a:t>))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41485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Try – zkus je na označení </a:t>
            </a:r>
            <a:r>
              <a:rPr lang="cs-CZ" dirty="0" err="1"/>
              <a:t>konu</a:t>
            </a:r>
            <a:r>
              <a:rPr lang="cs-CZ" dirty="0"/>
              <a:t> co </a:t>
            </a:r>
            <a:r>
              <a:rPr lang="cs-CZ" dirty="0" err="1"/>
              <a:t>muženít</a:t>
            </a:r>
            <a:r>
              <a:rPr lang="cs-CZ" dirty="0"/>
              <a:t> chybu</a:t>
            </a:r>
          </a:p>
          <a:p>
            <a:r>
              <a:rPr lang="cs-CZ" dirty="0"/>
              <a:t>Try </a:t>
            </a:r>
            <a:r>
              <a:rPr lang="cs-CZ" dirty="0" err="1"/>
              <a:t>exept</a:t>
            </a:r>
            <a:r>
              <a:rPr lang="cs-CZ" dirty="0"/>
              <a:t> </a:t>
            </a:r>
            <a:r>
              <a:rPr lang="cs-CZ" dirty="0" err="1"/>
              <a:t>ma</a:t>
            </a:r>
            <a:r>
              <a:rPr lang="cs-CZ" dirty="0"/>
              <a:t> :</a:t>
            </a:r>
          </a:p>
          <a:p>
            <a:r>
              <a:rPr lang="cs-CZ" dirty="0" err="1"/>
              <a:t>Except</a:t>
            </a:r>
            <a:r>
              <a:rPr lang="cs-CZ" dirty="0"/>
              <a:t> co </a:t>
            </a:r>
            <a:r>
              <a:rPr lang="cs-CZ" dirty="0" err="1"/>
              <a:t>delat</a:t>
            </a:r>
            <a:r>
              <a:rPr lang="cs-CZ" dirty="0"/>
              <a:t> když se chyba najde </a:t>
            </a:r>
          </a:p>
          <a:p>
            <a:r>
              <a:rPr lang="cs-CZ" dirty="0" err="1"/>
              <a:t>Exept</a:t>
            </a:r>
            <a:r>
              <a:rPr lang="cs-CZ" dirty="0"/>
              <a:t> muže myt </a:t>
            </a:r>
            <a:r>
              <a:rPr lang="cs-CZ" dirty="0" err="1"/>
              <a:t>parametri</a:t>
            </a:r>
            <a:r>
              <a:rPr lang="cs-CZ" dirty="0"/>
              <a:t>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13929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Cikly</a:t>
            </a:r>
            <a:r>
              <a:rPr lang="cs-CZ" dirty="0"/>
              <a:t> </a:t>
            </a:r>
            <a:r>
              <a:rPr lang="cs-CZ" dirty="0" err="1"/>
              <a:t>slouži</a:t>
            </a:r>
            <a:r>
              <a:rPr lang="cs-CZ" dirty="0"/>
              <a:t> k opakování časti </a:t>
            </a:r>
            <a:r>
              <a:rPr lang="cs-CZ" dirty="0" err="1"/>
              <a:t>kodu</a:t>
            </a:r>
            <a:endParaRPr lang="cs-CZ" dirty="0"/>
          </a:p>
          <a:p>
            <a:r>
              <a:rPr lang="cs-CZ" dirty="0" err="1"/>
              <a:t>Mame</a:t>
            </a:r>
            <a:r>
              <a:rPr lang="cs-CZ" dirty="0"/>
              <a:t> dva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while</a:t>
            </a:r>
            <a:endParaRPr lang="cs-CZ" dirty="0"/>
          </a:p>
          <a:p>
            <a:r>
              <a:rPr lang="cs-CZ" dirty="0" err="1"/>
              <a:t>Mame</a:t>
            </a:r>
            <a:r>
              <a:rPr lang="cs-CZ" dirty="0"/>
              <a:t> : </a:t>
            </a:r>
          </a:p>
          <a:p>
            <a:r>
              <a:rPr lang="cs-CZ" dirty="0" err="1"/>
              <a:t>For</a:t>
            </a:r>
            <a:r>
              <a:rPr lang="cs-CZ" dirty="0"/>
              <a:t> používá </a:t>
            </a:r>
            <a:r>
              <a:rPr lang="cs-CZ" dirty="0" err="1"/>
              <a:t>proměmou</a:t>
            </a:r>
            <a:r>
              <a:rPr lang="cs-CZ" dirty="0"/>
              <a:t> </a:t>
            </a:r>
          </a:p>
          <a:p>
            <a:r>
              <a:rPr lang="cs-CZ" dirty="0" err="1"/>
              <a:t>While</a:t>
            </a:r>
            <a:r>
              <a:rPr lang="cs-CZ" dirty="0"/>
              <a:t> </a:t>
            </a:r>
            <a:r>
              <a:rPr lang="cs-CZ" dirty="0" err="1"/>
              <a:t>podminku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3736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úhlopříčky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Přímá spojnice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Přímá spojnice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Přímá spojnice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řádky dole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Volný tvar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cs-CZ" dirty="0"/>
            </a:p>
          </p:txBody>
        </p:sp>
        <p:sp>
          <p:nvSpPr>
            <p:cNvPr id="10" name="Volný tvar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cs-CZ" dirty="0"/>
            </a:p>
          </p:txBody>
        </p:sp>
        <p:sp>
          <p:nvSpPr>
            <p:cNvPr id="11" name="Volný tvar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cs-CZ" dirty="0"/>
            </a:p>
          </p:txBody>
        </p:sp>
      </p:grp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22" name="Zástupný symbol pro datum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33624B7-88E2-4120-AFAD-14AFCE9AD940}" type="datetime1">
              <a:rPr lang="cs-CZ" smtClean="0"/>
              <a:pPr/>
              <a:t>02.01.2023</a:t>
            </a:fld>
            <a:endParaRPr lang="cs-CZ" dirty="0"/>
          </a:p>
        </p:txBody>
      </p:sp>
      <p:sp>
        <p:nvSpPr>
          <p:cNvPr id="23" name="Zástupný symbol pro zápatí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24" name="Zástupný symbol pro číslo snímku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BBA07F0-6680-4943-BD7A-CAE075672D6F}" type="datetime1">
              <a:rPr lang="cs-CZ" smtClean="0"/>
              <a:pPr/>
              <a:t>02.01.2023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 hasCustomPrompt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ABB6AFB-FD75-4ED4-B0A1-06DAC4B142EF}" type="datetime1">
              <a:rPr lang="cs-CZ" smtClean="0"/>
              <a:pPr/>
              <a:t>02.01.2023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ABC4919-B29C-4171-8AC2-52CB8E2BF1DE}" type="datetime1">
              <a:rPr lang="cs-CZ" smtClean="0"/>
              <a:pPr/>
              <a:t>02.01.2023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úhlopříčky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Přímá spojnice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Přímá spojnice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Přímá spojnice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 hasCustomPrompt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32E52D-1DC2-4D1F-BE8C-CB8F7D7727B2}" type="datetime1">
              <a:rPr lang="cs-CZ" smtClean="0"/>
              <a:pPr/>
              <a:t>02.01.2023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ě obsahové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38EBEA-6151-4C48-8157-C296FC19C9C6}" type="datetime1">
              <a:rPr lang="cs-CZ" smtClean="0"/>
              <a:pPr/>
              <a:t>02.01.2023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 hasCustomPrompt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 hasCustomPrompt="1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DEF4067-9867-44E1-8104-A47AAADDD6D7}" type="datetime1">
              <a:rPr lang="cs-CZ" smtClean="0"/>
              <a:pPr/>
              <a:t>02.01.2023</a:t>
            </a:fld>
            <a:endParaRPr lang="cs-CZ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8A307B0-F685-4A84-9D3C-1A601E3FC0A5}" type="datetime1">
              <a:rPr lang="cs-CZ" smtClean="0"/>
              <a:pPr/>
              <a:t>02.01.2023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847830E-D3ED-4862-A3DA-519F54D317D1}" type="datetime1">
              <a:rPr lang="cs-CZ" smtClean="0"/>
              <a:pPr/>
              <a:t>02.01.2023</a:t>
            </a:fld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 hasCustomPrompt="1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9FC2B6D-D6B4-4A07-B229-6B7F217D9BA3}" type="datetime1">
              <a:rPr lang="cs-CZ" smtClean="0"/>
              <a:pPr/>
              <a:t>02.01.2023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 hasCustomPrompt="1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3" name="Zástupný symbol obrázku 2" descr="Prázdný zástupný symbol pro přidání obrázku Klikněte na zástupný symbol a vyberte obrázek, který chcete přidat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cs-CZ"/>
              <a:t>Kliknutím na ikonu přidáte obrázek.</a:t>
            </a:r>
            <a:endParaRPr lang="cs-CZ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26D6B7-6AAE-4978-AF22-38FE2E59CEB2}" type="datetime1">
              <a:rPr lang="cs-CZ" smtClean="0"/>
              <a:pPr/>
              <a:t>02.01.2023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řádky vlevo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Volný tvar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  <p:sp>
          <p:nvSpPr>
            <p:cNvPr id="11" name="Volný tvar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  <p:sp>
          <p:nvSpPr>
            <p:cNvPr id="14" name="Volný tvar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</p:grpSp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E752B-6572-436C-91E9-2D00E8BF5CDF}" type="datetime1">
              <a:rPr lang="cs-CZ" smtClean="0"/>
              <a:pPr/>
              <a:t>02.01.2023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q-XS4UmIwfqCWywdox6fgHSWDuNCjHZ-" TargetMode="External"/><Relationship Id="rId2" Type="http://schemas.openxmlformats.org/officeDocument/2006/relationships/hyperlink" Target="https://naucse.python.cz/2020/tieto-ostrava-jaro/beginners/tieto-list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 anchor="b">
            <a:normAutofit/>
          </a:bodyPr>
          <a:lstStyle/>
          <a:p>
            <a:pPr rtl="0"/>
            <a:r>
              <a:rPr lang="cs-CZ" dirty="0"/>
              <a:t>Python</a:t>
            </a:r>
          </a:p>
        </p:txBody>
      </p:sp>
      <p:sp>
        <p:nvSpPr>
          <p:cNvPr id="5" name="Podnadpis 4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cs-CZ" dirty="0"/>
              <a:t>LEOS MIKULECKY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75BB73-A78F-0F93-A31B-CBFC62EE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Cykly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271C202-2D4C-5D8B-E3EC-FF869CCA5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20" t="9994" r="51737" b="84346"/>
          <a:stretch/>
        </p:blipFill>
        <p:spPr>
          <a:xfrm>
            <a:off x="981844" y="2060848"/>
            <a:ext cx="3732064" cy="1066304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0F95597C-73F0-2FD8-1BBE-E05D76CDB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3" t="13336" r="51772" b="80458"/>
          <a:stretch/>
        </p:blipFill>
        <p:spPr>
          <a:xfrm>
            <a:off x="6886500" y="2060848"/>
            <a:ext cx="3428784" cy="106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6852F6-2EB3-0757-4026-2C8AB4AB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For</a:t>
            </a:r>
            <a:endParaRPr lang="cs-CZ" dirty="0"/>
          </a:p>
        </p:txBody>
      </p:sp>
      <p:pic>
        <p:nvPicPr>
          <p:cNvPr id="9" name="Zástupný obsah 8">
            <a:extLst>
              <a:ext uri="{FF2B5EF4-FFF2-40B4-BE49-F238E27FC236}">
                <a16:creationId xmlns:a16="http://schemas.microsoft.com/office/drawing/2014/main" id="{4A20748D-5846-26B7-DEF6-5D5BDE11A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215" t="12908" r="51697" b="83864"/>
          <a:stretch/>
        </p:blipFill>
        <p:spPr>
          <a:xfrm>
            <a:off x="3358107" y="2697082"/>
            <a:ext cx="4838047" cy="792088"/>
          </a:xfr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D5177816-C7AD-ADDE-329C-51888076AC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3" t="10090" r="51772" b="86760"/>
          <a:stretch/>
        </p:blipFill>
        <p:spPr>
          <a:xfrm>
            <a:off x="3358108" y="1701797"/>
            <a:ext cx="5016538" cy="792088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4AB9271D-A0D6-0502-382D-183DD5C3F6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03" t="13241" r="50000" b="83608"/>
          <a:stretch/>
        </p:blipFill>
        <p:spPr>
          <a:xfrm>
            <a:off x="3353140" y="3895564"/>
            <a:ext cx="5808622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3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702D3E-7370-B7EA-0AAB-F4E17488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While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690D7DB-3AD3-E30F-4BDF-0CF5C95E1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081" t="9659" r="54750" b="77431"/>
          <a:stretch/>
        </p:blipFill>
        <p:spPr>
          <a:xfrm>
            <a:off x="166220" y="1789312"/>
            <a:ext cx="3168352" cy="2816313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A67BC33-3503-5E17-E530-47DF0C8364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15" t="10080" r="54133" b="78166"/>
          <a:stretch/>
        </p:blipFill>
        <p:spPr>
          <a:xfrm>
            <a:off x="3574132" y="1789312"/>
            <a:ext cx="4026226" cy="2816313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6E3B4C59-644A-693B-B34B-FD0306EF6A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03" t="13241" r="53545" b="80457"/>
          <a:stretch/>
        </p:blipFill>
        <p:spPr>
          <a:xfrm>
            <a:off x="7869878" y="2348880"/>
            <a:ext cx="4121058" cy="154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1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4C07C20-20DD-DBA8-5C0C-62A9F07F4F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Listy</a:t>
            </a:r>
          </a:p>
        </p:txBody>
      </p:sp>
      <p:sp>
        <p:nvSpPr>
          <p:cNvPr id="6" name="Podnadpis 5">
            <a:extLst>
              <a:ext uri="{FF2B5EF4-FFF2-40B4-BE49-F238E27FC236}">
                <a16:creationId xmlns:a16="http://schemas.microsoft.com/office/drawing/2014/main" id="{DA7CE4A0-4973-876A-4683-F591F80A0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Jméno = [index0,index1…]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F348291-A94D-F2F6-CF1F-65E2FC9EBDD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37112" t="12770" r="38944" b="85101"/>
          <a:stretch/>
        </p:blipFill>
        <p:spPr>
          <a:xfrm>
            <a:off x="1625176" y="3213100"/>
            <a:ext cx="8637588" cy="431800"/>
          </a:xfrm>
        </p:spPr>
      </p:pic>
    </p:spTree>
    <p:extLst>
      <p:ext uri="{BB962C8B-B14F-4D97-AF65-F5344CB8AC3E}">
        <p14:creationId xmlns:p14="http://schemas.microsoft.com/office/powerpoint/2010/main" val="390530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889220-F683-65CA-EFF0-58ED8ECB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Výpis Listu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2065277-4F32-11D8-FBB2-6803A8D37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12192" r="38185" b="81507"/>
          <a:stretch/>
        </p:blipFill>
        <p:spPr>
          <a:xfrm>
            <a:off x="1189494" y="1701797"/>
            <a:ext cx="10321126" cy="144016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630039C7-8E6F-B1F9-6414-E096001CB7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2" t="12192" r="38185" b="81507"/>
          <a:stretch/>
        </p:blipFill>
        <p:spPr>
          <a:xfrm>
            <a:off x="1125860" y="3436676"/>
            <a:ext cx="10592078" cy="1513157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C07F294A-21AA-AB62-E917-7AC48A58DA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03" t="12192" r="52954" b="81507"/>
          <a:stretch/>
        </p:blipFill>
        <p:spPr>
          <a:xfrm>
            <a:off x="1080329" y="5028527"/>
            <a:ext cx="5014083" cy="176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5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71204F-7D51-1189-A67E-94886C7C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Listy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742B7D80-4C4B-05FE-C0F1-95D354CEF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081" t="11274" r="53842" b="77431"/>
          <a:stretch/>
        </p:blipFill>
        <p:spPr>
          <a:xfrm>
            <a:off x="765820" y="1742335"/>
            <a:ext cx="2983187" cy="2088231"/>
          </a:xfr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2CDB6C9B-75C9-E1DA-6284-D4F4D0AD78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3" t="12192" r="54726" b="74600"/>
          <a:stretch/>
        </p:blipFill>
        <p:spPr>
          <a:xfrm>
            <a:off x="4510236" y="1722709"/>
            <a:ext cx="2597259" cy="2333211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3F055BBA-53C7-E23F-4772-30D479E122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03" t="12176" r="52363" b="78170"/>
          <a:stretch/>
        </p:blipFill>
        <p:spPr>
          <a:xfrm>
            <a:off x="7678588" y="1693160"/>
            <a:ext cx="4185578" cy="213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1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299B422-9E29-A42D-B4FE-5980B668E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Bonus užitečné funkce </a:t>
            </a:r>
            <a:r>
              <a:rPr lang="cs-CZ" dirty="0" err="1"/>
              <a:t>Print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AC5F5BB1-D589-E216-4339-0E22D7A9A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081" t="12887" r="52935" b="83885"/>
          <a:stretch/>
        </p:blipFill>
        <p:spPr>
          <a:xfrm>
            <a:off x="1485900" y="1700808"/>
            <a:ext cx="3168347" cy="576063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D1664BE1-4FE6-200A-28AC-35713E7C5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9" t="64704" r="76585" b="32145"/>
          <a:stretch/>
        </p:blipFill>
        <p:spPr>
          <a:xfrm>
            <a:off x="5192321" y="1697301"/>
            <a:ext cx="1536163" cy="576063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ACDD695B-1865-9DE4-FEDC-A66EB9A11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3" t="12191" r="48228" b="84658"/>
          <a:stretch/>
        </p:blipFill>
        <p:spPr>
          <a:xfrm>
            <a:off x="1472299" y="2780928"/>
            <a:ext cx="4800505" cy="576063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0B84A0E2-FA19-E629-2908-B2D9ED2AA6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89" t="64704" r="76585" b="31095"/>
          <a:stretch/>
        </p:blipFill>
        <p:spPr>
          <a:xfrm>
            <a:off x="7030516" y="2708916"/>
            <a:ext cx="1440164" cy="720083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DFE38AB9-7E90-711C-C725-25B3AA3BD8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13" t="12192" r="48536" b="80457"/>
          <a:stretch/>
        </p:blipFill>
        <p:spPr>
          <a:xfrm>
            <a:off x="1499812" y="3861048"/>
            <a:ext cx="4717474" cy="1296144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991E07B2-BDDE-BD3D-15AF-1EF2387676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89" t="64704" r="74812" b="31095"/>
          <a:stretch/>
        </p:blipFill>
        <p:spPr>
          <a:xfrm>
            <a:off x="6755287" y="3851322"/>
            <a:ext cx="3365891" cy="12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0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D4989C-6834-0A01-81DA-B70EA783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Type,Len,Round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8FC19F0E-BC70-663C-EEBA-7473DFCB8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081" t="12887" r="53842" b="80658"/>
          <a:stretch/>
        </p:blipFill>
        <p:spPr>
          <a:xfrm>
            <a:off x="1218883" y="1700808"/>
            <a:ext cx="2700290" cy="1080120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95334F01-043F-5319-8983-7C0FE46F9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9" t="64704" r="72449" b="32145"/>
          <a:stretch/>
        </p:blipFill>
        <p:spPr>
          <a:xfrm>
            <a:off x="5662364" y="1700808"/>
            <a:ext cx="3600387" cy="72008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16419971-B643-D197-0F0D-E35C856DD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3" t="12192" r="54726" b="81507"/>
          <a:stretch/>
        </p:blipFill>
        <p:spPr>
          <a:xfrm>
            <a:off x="1218883" y="3357165"/>
            <a:ext cx="2855910" cy="1223963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20402E57-3568-2CD2-CA94-6B7020C17E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89" t="64704" r="78948" b="31095"/>
          <a:stretch/>
        </p:blipFill>
        <p:spPr>
          <a:xfrm>
            <a:off x="5662364" y="3421888"/>
            <a:ext cx="1015225" cy="1015225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836551DC-50F9-7A69-90D1-CB176B3157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03" t="12192" r="52954" b="80457"/>
          <a:stretch/>
        </p:blipFill>
        <p:spPr>
          <a:xfrm>
            <a:off x="1218883" y="5229200"/>
            <a:ext cx="2700290" cy="1111885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03CF2F49-EAC6-D60D-4A04-B4EC210E15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69" t="64691" r="79859" b="32357"/>
          <a:stretch/>
        </p:blipFill>
        <p:spPr>
          <a:xfrm>
            <a:off x="5662364" y="5235733"/>
            <a:ext cx="1186850" cy="111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1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CF2516-502B-40F8-2755-ED5B4BC9D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Min,Max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D6DBEF86-7B32-20FA-063A-0F8AB6D25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081" t="12887" r="52027" b="80658"/>
          <a:stretch/>
        </p:blipFill>
        <p:spPr>
          <a:xfrm>
            <a:off x="1413892" y="1844824"/>
            <a:ext cx="3671876" cy="1223963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2E34A73D-4B7D-F8C1-AD71-92F3E7488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9" t="64703" r="79539" b="31096"/>
          <a:stretch/>
        </p:blipFill>
        <p:spPr>
          <a:xfrm>
            <a:off x="7318548" y="1812034"/>
            <a:ext cx="936104" cy="1248139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BE9231DE-73DA-EC9F-2493-603DA2B75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3" t="12192" r="52363" b="81507"/>
          <a:stretch/>
        </p:blipFill>
        <p:spPr>
          <a:xfrm>
            <a:off x="1413892" y="4005064"/>
            <a:ext cx="3671883" cy="1223963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A3BDAF8F-2501-CB9F-7B86-C7E99EBC8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89" t="64704" r="78948" b="32145"/>
          <a:stretch/>
        </p:blipFill>
        <p:spPr>
          <a:xfrm>
            <a:off x="7103051" y="4005064"/>
            <a:ext cx="1824201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2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E324C8-AF24-A8A9-988A-934EF7C1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Sorted,Sum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8C5D2B62-94F3-19BF-96AA-89E9698C9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081" t="11274" r="50212" b="80658"/>
          <a:stretch/>
        </p:blipFill>
        <p:spPr>
          <a:xfrm>
            <a:off x="1341883" y="1498600"/>
            <a:ext cx="3792141" cy="1354336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1FE2F5F5-94AC-510F-B2D7-72A6E7AF7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9" t="64704" r="74812" b="31095"/>
          <a:stretch/>
        </p:blipFill>
        <p:spPr>
          <a:xfrm>
            <a:off x="6123829" y="1498600"/>
            <a:ext cx="3365891" cy="1223963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9A923B32-5C2D-0B82-FB36-5D837AF61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3" t="12191" r="52363" b="84658"/>
          <a:stretch/>
        </p:blipFill>
        <p:spPr>
          <a:xfrm>
            <a:off x="981844" y="4076899"/>
            <a:ext cx="4536487" cy="756084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58D460B8-52EF-0DF0-545C-603FA0839C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68" t="64691" r="78678" b="32158"/>
          <a:stretch/>
        </p:blipFill>
        <p:spPr>
          <a:xfrm>
            <a:off x="7318548" y="4001460"/>
            <a:ext cx="2039935" cy="12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6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5ABD46-DA98-B8CD-F00E-E7D35CD8B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anchor="b">
            <a:normAutofit/>
          </a:bodyPr>
          <a:lstStyle/>
          <a:p>
            <a:r>
              <a:rPr lang="cs-CZ" dirty="0"/>
              <a:t>Co je Python</a:t>
            </a:r>
          </a:p>
        </p:txBody>
      </p:sp>
      <p:sp>
        <p:nvSpPr>
          <p:cNvPr id="15" name="Zástupný obsah 14">
            <a:extLst>
              <a:ext uri="{FF2B5EF4-FFF2-40B4-BE49-F238E27FC236}">
                <a16:creationId xmlns:a16="http://schemas.microsoft.com/office/drawing/2014/main" id="{6F2F36FC-0DF1-DAD4-CBC0-04650D811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cs-CZ" dirty="0"/>
          </a:p>
        </p:txBody>
      </p:sp>
      <p:pic>
        <p:nvPicPr>
          <p:cNvPr id="29" name="Obrázek 28">
            <a:extLst>
              <a:ext uri="{FF2B5EF4-FFF2-40B4-BE49-F238E27FC236}">
                <a16:creationId xmlns:a16="http://schemas.microsoft.com/office/drawing/2014/main" id="{44A41C12-B5B6-CE90-6F39-B7EE6C329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78" t="20121" r="8712" b="25106"/>
          <a:stretch/>
        </p:blipFill>
        <p:spPr>
          <a:xfrm>
            <a:off x="1632977" y="3331065"/>
            <a:ext cx="1944216" cy="1944216"/>
          </a:xfrm>
          <a:prstGeom prst="rect">
            <a:avLst/>
          </a:prstGeom>
        </p:spPr>
      </p:pic>
      <p:pic>
        <p:nvPicPr>
          <p:cNvPr id="31" name="Obrázek 30">
            <a:extLst>
              <a:ext uri="{FF2B5EF4-FFF2-40B4-BE49-F238E27FC236}">
                <a16:creationId xmlns:a16="http://schemas.microsoft.com/office/drawing/2014/main" id="{8A0ED34C-29A8-24FB-064B-2BF37667F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57" t="21220" r="38766" b="22547"/>
          <a:stretch/>
        </p:blipFill>
        <p:spPr>
          <a:xfrm>
            <a:off x="8110636" y="2780928"/>
            <a:ext cx="2808313" cy="38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2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C065BC-B00A-CC05-AA30-FA611E6F8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A1B0677-F0FA-6AC2-5E50-E5766E1B5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hlinkClick r:id="rId2"/>
              </a:rPr>
              <a:t>https://naucse.python.cz/2020/tieto-ostrava-jaro/beginners/tieto-lists/</a:t>
            </a:r>
            <a:endParaRPr lang="cs-CZ" dirty="0"/>
          </a:p>
          <a:p>
            <a:r>
              <a:rPr lang="cs-CZ" dirty="0">
                <a:hlinkClick r:id="rId3"/>
              </a:rPr>
              <a:t>https://www.youtube.com/playlist?list=PLq-XS4UmIwfqCWywdox6fgHSWDuNCjHZ-</a:t>
            </a:r>
            <a:endParaRPr lang="cs-CZ" dirty="0"/>
          </a:p>
          <a:p>
            <a:r>
              <a:rPr lang="cs-CZ" dirty="0"/>
              <a:t>https://cs.wikipedia.org/wiki/Python</a:t>
            </a:r>
          </a:p>
        </p:txBody>
      </p:sp>
    </p:spTree>
    <p:extLst>
      <p:ext uri="{BB962C8B-B14F-4D97-AF65-F5344CB8AC3E}">
        <p14:creationId xmlns:p14="http://schemas.microsoft.com/office/powerpoint/2010/main" val="113395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F46AAC7-A9A9-B527-2BFC-A1EB2FBA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Základ pythonu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76AF652-D804-97A9-2CF4-22B99C277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cs-CZ" dirty="0"/>
              <a:t>Proměnné </a:t>
            </a:r>
          </a:p>
          <a:p>
            <a:pPr marL="304165" indent="-304165"/>
            <a:r>
              <a:rPr lang="cs-CZ" dirty="0"/>
              <a:t>Podmínky</a:t>
            </a:r>
            <a:endParaRPr lang="cs-CZ" dirty="0">
              <a:cs typeface="Calibri"/>
            </a:endParaRPr>
          </a:p>
          <a:p>
            <a:pPr marL="304165" indent="-304165"/>
            <a:r>
              <a:rPr lang="cs-CZ" dirty="0"/>
              <a:t>Cykly</a:t>
            </a:r>
            <a:endParaRPr lang="cs-CZ" dirty="0">
              <a:cs typeface="Calibri"/>
            </a:endParaRPr>
          </a:p>
          <a:p>
            <a:pPr marL="304165" indent="-304165"/>
            <a:r>
              <a:rPr lang="cs-CZ" dirty="0"/>
              <a:t>Listy</a:t>
            </a:r>
            <a:endParaRPr lang="cs-CZ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44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A6BF1E5-4770-CD35-942A-C27D14307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Proměnné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CEE093E-35E1-D2D0-7668-B85B6BE80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Datove</a:t>
            </a:r>
            <a:r>
              <a:rPr lang="cs-CZ" dirty="0"/>
              <a:t> tipy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2D62136-5E7D-821D-846A-69356444BB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 err="1"/>
              <a:t>String</a:t>
            </a:r>
            <a:endParaRPr lang="cs-CZ" dirty="0"/>
          </a:p>
          <a:p>
            <a:r>
              <a:rPr lang="cs-CZ" dirty="0" err="1"/>
              <a:t>Integer</a:t>
            </a:r>
            <a:endParaRPr lang="cs-CZ" dirty="0"/>
          </a:p>
          <a:p>
            <a:r>
              <a:rPr lang="cs-CZ" dirty="0" err="1"/>
              <a:t>Boolin</a:t>
            </a:r>
            <a:endParaRPr lang="cs-CZ" dirty="0"/>
          </a:p>
          <a:p>
            <a:r>
              <a:rPr lang="cs-CZ" dirty="0" err="1"/>
              <a:t>Add</a:t>
            </a:r>
            <a:r>
              <a:rPr lang="cs-CZ" dirty="0"/>
              <a:t>.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54D1651-EF4D-058A-4031-321DB5F93C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/>
              <a:t>Jak vytváříme podmínky</a:t>
            </a:r>
          </a:p>
        </p:txBody>
      </p:sp>
      <p:pic>
        <p:nvPicPr>
          <p:cNvPr id="8" name="Zástupný obsah 7">
            <a:extLst>
              <a:ext uri="{FF2B5EF4-FFF2-40B4-BE49-F238E27FC236}">
                <a16:creationId xmlns:a16="http://schemas.microsoft.com/office/drawing/2014/main" id="{F064D38A-E05F-5E50-2ED5-5FC410301C8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35954" t="9392" r="52703" b="72963"/>
          <a:stretch/>
        </p:blipFill>
        <p:spPr>
          <a:xfrm>
            <a:off x="6598468" y="2616200"/>
            <a:ext cx="4371474" cy="3825040"/>
          </a:xfrm>
        </p:spPr>
      </p:pic>
    </p:spTree>
    <p:extLst>
      <p:ext uri="{BB962C8B-B14F-4D97-AF65-F5344CB8AC3E}">
        <p14:creationId xmlns:p14="http://schemas.microsoft.com/office/powerpoint/2010/main" val="116887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CF1E230D-8B87-46E2-DA2F-E76CBE5D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CHYBY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8E8F4724-91E4-AE12-6B09-BC83AA91B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28" t="8402" r="55101" b="87397"/>
          <a:stretch/>
        </p:blipFill>
        <p:spPr>
          <a:xfrm>
            <a:off x="621804" y="1668242"/>
            <a:ext cx="4896552" cy="1399012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330D512F-2641-2659-D342-5B3769295B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00" t="8967" r="56795" b="84308"/>
          <a:stretch/>
        </p:blipFill>
        <p:spPr>
          <a:xfrm>
            <a:off x="2349996" y="3645024"/>
            <a:ext cx="2952328" cy="1771397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1B9098B3-FBFB-1FFD-15F6-F3F9C47C4F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62" t="8605" r="55163" b="87039"/>
          <a:stretch/>
        </p:blipFill>
        <p:spPr>
          <a:xfrm>
            <a:off x="6022404" y="799094"/>
            <a:ext cx="4896544" cy="1399012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4710B86E-1BFC-4996-E15E-719F15BCDF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986" t="9858" r="57730" b="87794"/>
          <a:stretch/>
        </p:blipFill>
        <p:spPr>
          <a:xfrm>
            <a:off x="6742484" y="2924944"/>
            <a:ext cx="4032406" cy="1008112"/>
          </a:xfrm>
          <a:prstGeom prst="rect">
            <a:avLst/>
          </a:prstGeom>
        </p:spPr>
      </p:pic>
      <p:pic>
        <p:nvPicPr>
          <p:cNvPr id="21" name="Obrázek 20">
            <a:extLst>
              <a:ext uri="{FF2B5EF4-FFF2-40B4-BE49-F238E27FC236}">
                <a16:creationId xmlns:a16="http://schemas.microsoft.com/office/drawing/2014/main" id="{F87D2033-F005-C4E1-EE99-F333E880FC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424" t="10193" r="56291" b="87217"/>
          <a:stretch/>
        </p:blipFill>
        <p:spPr>
          <a:xfrm>
            <a:off x="5770373" y="4530722"/>
            <a:ext cx="5400605" cy="108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6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48318A-827F-F269-70C0-5EB015E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Výpis </a:t>
            </a:r>
            <a:r>
              <a:rPr lang="cs-CZ" dirty="0" err="1"/>
              <a:t>Conzole</a:t>
            </a:r>
            <a:endParaRPr lang="cs-CZ" dirty="0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52CCD92-F586-6E0D-5ADA-95FCB390EC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dirty="0" err="1"/>
              <a:t>Print</a:t>
            </a:r>
            <a:endParaRPr lang="cs-CZ" dirty="0"/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C438D155-4D46-52B7-0C45-E0B4D7E4ED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cs-CZ" dirty="0" err="1"/>
              <a:t>Errory</a:t>
            </a:r>
            <a:endParaRPr lang="cs-CZ" dirty="0" err="1">
              <a:cs typeface="Calibri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7D5D536B-DB61-F026-906E-454998008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54" t="9847" r="51261" b="84245"/>
          <a:stretch/>
        </p:blipFill>
        <p:spPr>
          <a:xfrm>
            <a:off x="1701924" y="2420888"/>
            <a:ext cx="3168356" cy="864096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39AD5007-93B4-5DB4-8791-629A1954C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76" t="63198" r="74124" b="30842"/>
          <a:stretch/>
        </p:blipFill>
        <p:spPr>
          <a:xfrm>
            <a:off x="2174414" y="4941168"/>
            <a:ext cx="2223375" cy="1080120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2335DD68-7398-5BED-1E72-C01F3056F1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04" t="70461" r="59356" b="21231"/>
          <a:stretch/>
        </p:blipFill>
        <p:spPr>
          <a:xfrm>
            <a:off x="6381486" y="2852936"/>
            <a:ext cx="5101423" cy="1048362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22B92B8D-A23B-83EE-48F2-5FA0B46A56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046" t="16726" r="55099" b="79775"/>
          <a:stretch/>
        </p:blipFill>
        <p:spPr>
          <a:xfrm>
            <a:off x="1688643" y="3670946"/>
            <a:ext cx="3168357" cy="70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4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3E99C2-1F57-F56D-D12B-2657E9E7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Podmínky</a:t>
            </a:r>
            <a:endParaRPr lang="cs-CZ" dirty="0">
              <a:cs typeface="Calibri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2E8370C-1FFD-DE52-E0C7-6CDEA19542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cs-CZ" dirty="0" err="1"/>
              <a:t>If</a:t>
            </a:r>
            <a:r>
              <a:rPr lang="cs-CZ" dirty="0"/>
              <a:t> = Když </a:t>
            </a:r>
            <a:endParaRPr lang="cs-CZ"/>
          </a:p>
          <a:p>
            <a:pPr marL="304165" indent="-304165"/>
            <a:r>
              <a:rPr lang="cs-CZ" dirty="0"/>
              <a:t>Používáme: &gt;,&lt; a == </a:t>
            </a:r>
            <a:endParaRPr lang="cs-CZ" dirty="0">
              <a:cs typeface="Calibri"/>
            </a:endParaRP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6E9D643-67B7-681D-E380-CEC9ED87BB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/>
              <a:t>Else = jinak</a:t>
            </a:r>
          </a:p>
          <a:p>
            <a:r>
              <a:rPr lang="cs-CZ" dirty="0"/>
              <a:t>Když se </a:t>
            </a:r>
            <a:r>
              <a:rPr lang="cs-CZ" dirty="0" err="1"/>
              <a:t>If</a:t>
            </a:r>
            <a:r>
              <a:rPr lang="cs-CZ" dirty="0"/>
              <a:t> nesplní stane se Else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06AFA80F-43B2-E2F3-A16C-D6A0CC820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69" t="8877" r="49691" b="73801"/>
          <a:stretch/>
        </p:blipFill>
        <p:spPr>
          <a:xfrm>
            <a:off x="3599886" y="3842534"/>
            <a:ext cx="4176464" cy="29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6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F2847C-1FB5-8708-524B-759AAF3D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Input</a:t>
            </a:r>
          </a:p>
        </p:txBody>
      </p:sp>
      <p:sp>
        <p:nvSpPr>
          <p:cNvPr id="11" name="Zástupný text 10">
            <a:extLst>
              <a:ext uri="{FF2B5EF4-FFF2-40B4-BE49-F238E27FC236}">
                <a16:creationId xmlns:a16="http://schemas.microsoft.com/office/drawing/2014/main" id="{34154408-E454-04EF-DC9D-6478B54F1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Náš pohled</a:t>
            </a:r>
          </a:p>
        </p:txBody>
      </p:sp>
      <p:sp>
        <p:nvSpPr>
          <p:cNvPr id="12" name="Zástupný text 11">
            <a:extLst>
              <a:ext uri="{FF2B5EF4-FFF2-40B4-BE49-F238E27FC236}">
                <a16:creationId xmlns:a16="http://schemas.microsoft.com/office/drawing/2014/main" id="{D2F8B90B-F551-24F4-A7E9-62512747C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/>
              <a:t>Pohled uživatele</a:t>
            </a:r>
          </a:p>
        </p:txBody>
      </p:sp>
      <p:pic>
        <p:nvPicPr>
          <p:cNvPr id="17" name="Zástupný obsah 16">
            <a:extLst>
              <a:ext uri="{FF2B5EF4-FFF2-40B4-BE49-F238E27FC236}">
                <a16:creationId xmlns:a16="http://schemas.microsoft.com/office/drawing/2014/main" id="{E8840962-802E-52B2-6809-B482335235F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8935" t="64847" r="62632" b="27591"/>
          <a:stretch/>
        </p:blipFill>
        <p:spPr>
          <a:xfrm>
            <a:off x="6697765" y="4269546"/>
            <a:ext cx="4680498" cy="1080120"/>
          </a:xfr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37D201B8-8D92-3A6F-D51E-5413E7DB5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3" t="10090" r="41138" b="83608"/>
          <a:stretch/>
        </p:blipFill>
        <p:spPr>
          <a:xfrm>
            <a:off x="1125860" y="4319804"/>
            <a:ext cx="5078677" cy="823571"/>
          </a:xfrm>
          <a:prstGeom prst="rect">
            <a:avLst/>
          </a:prstGeom>
        </p:spPr>
      </p:pic>
      <p:sp>
        <p:nvSpPr>
          <p:cNvPr id="21" name="Zástupný obsah 20">
            <a:extLst>
              <a:ext uri="{FF2B5EF4-FFF2-40B4-BE49-F238E27FC236}">
                <a16:creationId xmlns:a16="http://schemas.microsoft.com/office/drawing/2014/main" id="{B606ADCC-D37A-C7FC-1EC6-09A070566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01924" y="5437404"/>
            <a:ext cx="4104456" cy="823571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1250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DCD7D9D-2A06-28DA-65BA-C38F2008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Try ,</a:t>
            </a:r>
            <a:r>
              <a:rPr lang="cs-CZ" dirty="0" err="1"/>
              <a:t>except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DAD8387-CD21-7A3D-4D36-CFCE55E393C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701800"/>
            <a:ext cx="5083175" cy="914400"/>
          </a:xfrm>
        </p:spPr>
        <p:txBody>
          <a:bodyPr/>
          <a:lstStyle/>
          <a:p>
            <a:r>
              <a:rPr lang="cs-CZ" dirty="0"/>
              <a:t> 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678282C-0DE0-C0D4-8F73-0D1935781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03" t="10090" r="41138" b="75192"/>
          <a:stretch/>
        </p:blipFill>
        <p:spPr>
          <a:xfrm>
            <a:off x="549796" y="1701800"/>
            <a:ext cx="5224396" cy="1978745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27D0AD6A-0023-6BF7-D9C2-FA99B7FF6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89" t="64704" r="70677" b="27944"/>
          <a:stretch/>
        </p:blipFill>
        <p:spPr>
          <a:xfrm>
            <a:off x="1218883" y="4797152"/>
            <a:ext cx="3358294" cy="1306005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8F6A6B8F-ABF9-F08D-F39E-64A834811C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99" t="64691" r="71158" b="29008"/>
          <a:stretch/>
        </p:blipFill>
        <p:spPr>
          <a:xfrm>
            <a:off x="6526460" y="4797152"/>
            <a:ext cx="3698234" cy="1305261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8E9E760A-FD48-BFF4-2A82-F01DAF60AE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413" t="9284" r="39956" b="74159"/>
          <a:stretch/>
        </p:blipFill>
        <p:spPr>
          <a:xfrm>
            <a:off x="6352815" y="1735221"/>
            <a:ext cx="4851070" cy="191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nologie (16:9)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28_TF02787990_TF02787990.potx" id="{41430103-F1DF-4760-9877-C776298C88DB}" vid="{586A876F-1D1B-4FC4-9F0D-A7C5E174B1DA}"/>
    </a:ext>
  </a:extLst>
</a:theme>
</file>

<file path=ppt/theme/theme2.xml><?xml version="1.0" encoding="utf-8"?>
<a:theme xmlns:a="http://schemas.openxmlformats.org/drawingml/2006/main" name="Motiv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Prezentace s trojitými čarami připomínajícími elektrický obvod (širokoúhlý formát)</Template>
  <TotalTime>621</TotalTime>
  <Words>537</Words>
  <Application>Microsoft Office PowerPoint</Application>
  <PresentationFormat>Vlastní</PresentationFormat>
  <Paragraphs>127</Paragraphs>
  <Slides>20</Slides>
  <Notes>18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20</vt:i4>
      </vt:variant>
    </vt:vector>
  </HeadingPairs>
  <TitlesOfParts>
    <vt:vector size="23" baseType="lpstr">
      <vt:lpstr>Arial</vt:lpstr>
      <vt:lpstr>Calibri</vt:lpstr>
      <vt:lpstr>Technologie (16:9)</vt:lpstr>
      <vt:lpstr>Python</vt:lpstr>
      <vt:lpstr>Co je Python</vt:lpstr>
      <vt:lpstr>Základ pythonu</vt:lpstr>
      <vt:lpstr>Proměnné</vt:lpstr>
      <vt:lpstr>CHYBY</vt:lpstr>
      <vt:lpstr>Výpis Conzole</vt:lpstr>
      <vt:lpstr>Podmínky</vt:lpstr>
      <vt:lpstr>Input</vt:lpstr>
      <vt:lpstr>Try ,except</vt:lpstr>
      <vt:lpstr>Cykly</vt:lpstr>
      <vt:lpstr>For</vt:lpstr>
      <vt:lpstr>While</vt:lpstr>
      <vt:lpstr>Listy</vt:lpstr>
      <vt:lpstr>Výpis Listu</vt:lpstr>
      <vt:lpstr>Listy</vt:lpstr>
      <vt:lpstr>Bonus užitečné funkce Print</vt:lpstr>
      <vt:lpstr>Type,Len,Round</vt:lpstr>
      <vt:lpstr>Min,Max</vt:lpstr>
      <vt:lpstr>Sorted,Sum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leos mikulecky</dc:creator>
  <cp:lastModifiedBy>leos mikulecky</cp:lastModifiedBy>
  <cp:revision>2</cp:revision>
  <dcterms:created xsi:type="dcterms:W3CDTF">2022-12-30T18:36:53Z</dcterms:created>
  <dcterms:modified xsi:type="dcterms:W3CDTF">2023-01-02T18:33:50Z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